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6" r:id="rId5"/>
    <p:sldId id="267" r:id="rId6"/>
    <p:sldId id="269" r:id="rId7"/>
    <p:sldId id="270" r:id="rId8"/>
    <p:sldId id="265" r:id="rId9"/>
    <p:sldId id="268" r:id="rId10"/>
    <p:sldId id="260" r:id="rId11"/>
    <p:sldId id="258" r:id="rId12"/>
    <p:sldId id="259" r:id="rId13"/>
    <p:sldId id="261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4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9B086E-D641-6744-80F2-48340BD8E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4B950A6-EDBC-E140-9928-53068B143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BAC9788-96ED-974D-A510-AB46FD7F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E01A3C6-DEA8-3B40-BAC3-7A2E8C5F9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F42C974-1C95-5A40-97BB-474012B3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51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42773A-3315-7C42-9CD2-0C51809EF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360D10F-D967-954F-B251-06C9332FD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865A395-B965-1349-BBBD-B08C3E71B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2CCDABE-EC2B-B747-9BE5-46F6816B0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4CD0E72-F18D-1E4F-8726-E76B4ECD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24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80A5EAA-1F4A-BF44-B59C-204C86E9E4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6F60313-2A5F-954A-905A-0EB700981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07BDBEA-6CB2-A44D-BFF0-1B3A66E16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797BECA-1882-A74C-B5A2-5BC2BC74C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DFA9C1B-1CAC-2F46-9840-CC9A6F5B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63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D8CC2F-A0AC-6F42-A5B3-6FAC91387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40C265-F92B-7147-AD4F-5A57793F6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D00B741-C2E1-5A49-BEB3-B0FA6EF24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D68F50B-6DD6-2E45-B161-EB113F1C9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AF0CB84-0FC0-F74A-891D-D1DDFD88A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B5EA41-5FDE-2B45-87D8-38A821141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11D638-A6E2-974C-82CE-4CCD812AE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9CB8E67-DD45-A34A-9774-1E9DA5AA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5DF1D53-0B16-A14E-897F-2CEA940F8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D1E3BEB-AB7E-CE48-A381-8A8B12C8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9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25064D-E824-6843-9892-42DF23B13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6863E1A-3EDA-464D-9DD0-A92E626399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D4F140C-652B-F14B-970B-7585B3C35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904FA2D-24B9-4145-B8EF-79CF89758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92D6AA4-CF1E-3849-ACD9-8A35130F1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CE965F4-3ED3-2546-9DE5-BEA3CD9C5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94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A81E5A-B83A-9743-8AD1-16DF33DD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3A7B6A-FF95-6947-A72B-B35505A35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958C3B1-BA94-9F4C-8A42-B8D9A4E8D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8D451D4-A9CE-4044-81F1-27E9472B57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8630A18-ACD9-BF4F-BE9D-65608DB1A9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98EF4F2-723F-AB4A-8B8D-BE4F356F9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3A33998-EC90-8E49-9762-A9E3CD399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0791420-CCEB-6641-98A0-805AB5F65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63BCAC-73D9-1744-8C70-C8CBAE55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6D72BCF-51EA-CC43-A12C-74746F85A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59A4F2-9E96-1246-B33D-2EB0C5ABF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BECC60F-C85C-F742-88C7-71DB76FE6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6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34522C3-8AB8-324D-9C20-A229A61C8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B311891-0D5F-FF4C-BD44-8D275A593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4A1D56F-8F34-5048-BD62-57BC3DF6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97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90868E-B30C-F84F-818F-5D26F0A01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96DD86-5C93-4042-8D78-18D805AE4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1895CFD-5D68-F149-A036-284C0C636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F10D2B9-53A3-6C4D-9421-95BC264E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21EDC9F-D44F-D54D-82EC-336BDB18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49BCEB-B9D7-7A4F-A90A-D8999A62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32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4654FD-9FBF-B24E-9B95-0FDF71771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673914A-7239-6342-A04F-56C3DE95F8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F6CAD0E-F4C6-454E-9D1B-3CFA6B32A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2B5156A-22C6-9146-A330-B1A0EAB94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CB0B758-C711-3342-8F3F-0557350A0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61C1686-D4FC-E249-931B-4551D84A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49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02D196D-98E6-A54E-B2DA-4879687B9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64802B9-6595-E74F-833A-6683C3A86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510DE16-AAAD-8847-A304-AEE715D190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A3254-B489-4843-B477-2A714F347B69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2908C26-1615-FF49-8AFA-9BFD6C3A7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6AEB5C6-AD59-C64B-831F-3C145495F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31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BD5425-3FB8-0B4A-8AC0-F36FA9F68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Avenir Roman" panose="02000503020000020003" pitchFamily="2" charset="0"/>
              </a:rPr>
              <a:t>VectorBiTE</a:t>
            </a:r>
            <a:r>
              <a:rPr lang="en-US" dirty="0">
                <a:latin typeface="Avenir Roman" panose="02000503020000020003" pitchFamily="2" charset="0"/>
              </a:rPr>
              <a:t> </a:t>
            </a:r>
            <a:br>
              <a:rPr lang="en-US" dirty="0">
                <a:latin typeface="Avenir Roman" panose="02000503020000020003" pitchFamily="2" charset="0"/>
              </a:rPr>
            </a:br>
            <a:r>
              <a:rPr lang="en-US" dirty="0">
                <a:latin typeface="Avenir Roman" panose="02000503020000020003" pitchFamily="2" charset="0"/>
              </a:rPr>
              <a:t>Temperature Variation </a:t>
            </a:r>
            <a:br>
              <a:rPr lang="en-US" dirty="0">
                <a:latin typeface="Avenir Roman" panose="02000503020000020003" pitchFamily="2" charset="0"/>
              </a:rPr>
            </a:br>
            <a:r>
              <a:rPr lang="en-US" dirty="0">
                <a:latin typeface="Avenir Roman" panose="02000503020000020003" pitchFamily="2" charset="0"/>
              </a:rPr>
              <a:t>Working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EE00755-EA17-3846-AAEC-8098B94487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Update for 2019 Meeting in Trento Italy</a:t>
            </a:r>
          </a:p>
          <a:p>
            <a:r>
              <a:rPr lang="en-US" dirty="0">
                <a:latin typeface="Avenir Roman" panose="02000503020000020003" pitchFamily="2" charset="0"/>
              </a:rPr>
              <a:t>Joey Bernhardt &amp; Marta Shocket</a:t>
            </a:r>
          </a:p>
        </p:txBody>
      </p:sp>
    </p:spTree>
    <p:extLst>
      <p:ext uri="{BB962C8B-B14F-4D97-AF65-F5344CB8AC3E}">
        <p14:creationId xmlns:p14="http://schemas.microsoft.com/office/powerpoint/2010/main" val="1784234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5125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#168: </a:t>
            </a:r>
            <a:r>
              <a:rPr lang="en-US" sz="3000" dirty="0" err="1">
                <a:latin typeface="Avenir Roman" panose="02000503020000020003" pitchFamily="2" charset="0"/>
              </a:rPr>
              <a:t>Shrode</a:t>
            </a:r>
            <a:r>
              <a:rPr lang="en-US" sz="3000" dirty="0">
                <a:latin typeface="Avenir Roman" panose="02000503020000020003" pitchFamily="2" charset="0"/>
              </a:rPr>
              <a:t> &amp; </a:t>
            </a:r>
            <a:r>
              <a:rPr lang="en-US" sz="3000" dirty="0" err="1">
                <a:latin typeface="Avenir Roman" panose="02000503020000020003" pitchFamily="2" charset="0"/>
              </a:rPr>
              <a:t>Gerking</a:t>
            </a:r>
            <a:r>
              <a:rPr lang="en-US" sz="3000" dirty="0">
                <a:latin typeface="Avenir Roman" panose="02000503020000020003" pitchFamily="2" charset="0"/>
              </a:rPr>
              <a:t> 1977, fish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569" y="1578141"/>
            <a:ext cx="9845842" cy="4922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007" y="891413"/>
            <a:ext cx="2950340" cy="159854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94915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5125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#119: Pushkar et al. 2010, tilapia &amp; water lettuce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57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27222" y="1654592"/>
            <a:ext cx="3585411" cy="45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22232" y="1654591"/>
            <a:ext cx="3585411" cy="45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230" y="1609782"/>
            <a:ext cx="1793922" cy="1345442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947" y="1609782"/>
            <a:ext cx="2286753" cy="13110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27744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27" y="146300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#150: Du &amp; Ji 2003, turtle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89" y="1700462"/>
            <a:ext cx="9930063" cy="49650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81200" y="1700462"/>
            <a:ext cx="5321968" cy="45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6738" b="17163"/>
          <a:stretch/>
        </p:blipFill>
        <p:spPr>
          <a:xfrm>
            <a:off x="4379286" y="1584667"/>
            <a:ext cx="2418555" cy="148658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73463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5125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#159: </a:t>
            </a:r>
            <a:r>
              <a:rPr lang="en-US" sz="3000" dirty="0" err="1">
                <a:latin typeface="Avenir Roman" panose="02000503020000020003" pitchFamily="2" charset="0"/>
              </a:rPr>
              <a:t>Petavy</a:t>
            </a:r>
            <a:r>
              <a:rPr lang="en-US" sz="3000" dirty="0">
                <a:latin typeface="Avenir Roman" panose="02000503020000020003" pitchFamily="2" charset="0"/>
              </a:rPr>
              <a:t> et al. 2001, fruit flies </a:t>
            </a:r>
            <a:r>
              <a:rPr lang="en-US" sz="3000" dirty="0" smtClean="0">
                <a:latin typeface="Avenir Roman" panose="02000503020000020003" pitchFamily="2" charset="0"/>
              </a:rPr>
              <a:t/>
            </a:r>
            <a:br>
              <a:rPr lang="en-US" sz="3000" dirty="0" smtClean="0">
                <a:latin typeface="Avenir Roman" panose="02000503020000020003" pitchFamily="2" charset="0"/>
              </a:rPr>
            </a:br>
            <a:r>
              <a:rPr lang="en-US" sz="2200" dirty="0" smtClean="0">
                <a:latin typeface="Avenir Roman" panose="02000503020000020003" pitchFamily="2" charset="0"/>
              </a:rPr>
              <a:t>(</a:t>
            </a:r>
            <a:r>
              <a:rPr lang="en-US" sz="2200" dirty="0">
                <a:latin typeface="Avenir Roman" panose="02000503020000020003" pitchFamily="2" charset="0"/>
              </a:rPr>
              <a:t>2 </a:t>
            </a:r>
            <a:r>
              <a:rPr lang="en-US" sz="2200" i="1" dirty="0">
                <a:latin typeface="Avenir Roman" panose="02000503020000020003" pitchFamily="2" charset="0"/>
              </a:rPr>
              <a:t>D</a:t>
            </a:r>
            <a:r>
              <a:rPr lang="en-US" sz="2200" dirty="0">
                <a:latin typeface="Avenir Roman" panose="02000503020000020003" pitchFamily="2" charset="0"/>
              </a:rPr>
              <a:t>. </a:t>
            </a:r>
            <a:r>
              <a:rPr lang="en-US" sz="2200" dirty="0" smtClean="0">
                <a:latin typeface="Avenir Roman" panose="02000503020000020003" pitchFamily="2" charset="0"/>
              </a:rPr>
              <a:t>species, male and female, 2 collection locations, </a:t>
            </a:r>
            <a:r>
              <a:rPr lang="en-US" sz="2200" dirty="0" err="1" smtClean="0">
                <a:latin typeface="Avenir Roman" panose="02000503020000020003" pitchFamily="2" charset="0"/>
              </a:rPr>
              <a:t>winglength</a:t>
            </a:r>
            <a:r>
              <a:rPr lang="en-US" sz="2200" dirty="0" smtClean="0">
                <a:latin typeface="Avenir Roman" panose="02000503020000020003" pitchFamily="2" charset="0"/>
              </a:rPr>
              <a:t> and thorax length)</a:t>
            </a:r>
            <a:endParaRPr lang="en-US" sz="2200" dirty="0">
              <a:latin typeface="Avenir Roman" panose="02000503020000020003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53" y="1495314"/>
            <a:ext cx="9193176" cy="5362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150" y="1804737"/>
            <a:ext cx="1369878" cy="136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03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5125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#NA: Kingsolver </a:t>
            </a:r>
            <a:r>
              <a:rPr lang="en-US" sz="3000" dirty="0" smtClean="0">
                <a:latin typeface="Avenir Roman" panose="02000503020000020003" pitchFamily="2" charset="0"/>
              </a:rPr>
              <a:t>et al. 2015</a:t>
            </a:r>
            <a:endParaRPr lang="en-US" sz="3000" dirty="0">
              <a:latin typeface="Avenir Roman" panose="02000503020000020003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989" y="1551460"/>
            <a:ext cx="8952545" cy="52223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4" b="89991" l="9973" r="9449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4100" y="365125"/>
            <a:ext cx="2992100" cy="224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52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067F77-7212-E943-8345-85E061F6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4653BC0-327A-AE4F-9666-FB01EEC58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Roman" panose="02000503020000020003" pitchFamily="2" charset="0"/>
              </a:rPr>
              <a:t>Changes to set of studies (some added, some dropped)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Roman" panose="02000503020000020003" pitchFamily="2" charset="0"/>
              </a:rPr>
              <a:t>Results for Y/X studies:</a:t>
            </a:r>
          </a:p>
          <a:p>
            <a:pPr lvl="1"/>
            <a:r>
              <a:rPr lang="en-US" dirty="0">
                <a:latin typeface="Avenir Roman" panose="02000503020000020003" pitchFamily="2" charset="0"/>
              </a:rPr>
              <a:t>TPCs fit for constant temperatures using unimodal, </a:t>
            </a:r>
            <a:r>
              <a:rPr lang="en-US" dirty="0" smtClean="0">
                <a:latin typeface="Avenir Roman" panose="02000503020000020003" pitchFamily="2" charset="0"/>
              </a:rPr>
              <a:t>asymmetrical </a:t>
            </a:r>
            <a:r>
              <a:rPr lang="en-US" dirty="0">
                <a:latin typeface="Avenir Roman" panose="02000503020000020003" pitchFamily="2" charset="0"/>
              </a:rPr>
              <a:t>Norberg thermal response function</a:t>
            </a:r>
          </a:p>
          <a:p>
            <a:pPr lvl="1"/>
            <a:r>
              <a:rPr lang="en-US" dirty="0">
                <a:latin typeface="Avenir Roman" panose="02000503020000020003" pitchFamily="2" charset="0"/>
              </a:rPr>
              <a:t>Used rate summation to calculated predicted value at varying temperatures</a:t>
            </a:r>
          </a:p>
          <a:p>
            <a:pPr lvl="1"/>
            <a:r>
              <a:rPr lang="en-US" dirty="0">
                <a:latin typeface="Avenir Roman" panose="02000503020000020003" pitchFamily="2" charset="0"/>
              </a:rPr>
              <a:t>Compared visually with observed value at varying temperatures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Roman" panose="02000503020000020003" pitchFamily="2" charset="0"/>
              </a:rPr>
              <a:t>Next steps / questions</a:t>
            </a:r>
          </a:p>
        </p:txBody>
      </p:sp>
    </p:spTree>
    <p:extLst>
      <p:ext uri="{BB962C8B-B14F-4D97-AF65-F5344CB8AC3E}">
        <p14:creationId xmlns:p14="http://schemas.microsoft.com/office/powerpoint/2010/main" val="4273762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32A15B-7E0E-7F45-826A-32F84258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Excluded studies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8B16474B-2249-2445-90B2-6604150C6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123387"/>
              </p:ext>
            </p:extLst>
          </p:nvPr>
        </p:nvGraphicFramePr>
        <p:xfrm>
          <a:off x="637310" y="1493114"/>
          <a:ext cx="10716490" cy="4693933"/>
        </p:xfrm>
        <a:graphic>
          <a:graphicData uri="http://schemas.openxmlformats.org/drawingml/2006/table">
            <a:tbl>
              <a:tblPr/>
              <a:tblGrid>
                <a:gridCol w="791437">
                  <a:extLst>
                    <a:ext uri="{9D8B030D-6E8A-4147-A177-3AD203B41FA5}">
                      <a16:colId xmlns="" xmlns:a16="http://schemas.microsoft.com/office/drawing/2014/main" val="721282862"/>
                    </a:ext>
                  </a:extLst>
                </a:gridCol>
                <a:gridCol w="2153281">
                  <a:extLst>
                    <a:ext uri="{9D8B030D-6E8A-4147-A177-3AD203B41FA5}">
                      <a16:colId xmlns="" xmlns:a16="http://schemas.microsoft.com/office/drawing/2014/main" val="3001805368"/>
                    </a:ext>
                  </a:extLst>
                </a:gridCol>
                <a:gridCol w="1012469">
                  <a:extLst>
                    <a:ext uri="{9D8B030D-6E8A-4147-A177-3AD203B41FA5}">
                      <a16:colId xmlns="" xmlns:a16="http://schemas.microsoft.com/office/drawing/2014/main" val="2301873144"/>
                    </a:ext>
                  </a:extLst>
                </a:gridCol>
                <a:gridCol w="2210321">
                  <a:extLst>
                    <a:ext uri="{9D8B030D-6E8A-4147-A177-3AD203B41FA5}">
                      <a16:colId xmlns="" xmlns:a16="http://schemas.microsoft.com/office/drawing/2014/main" val="517092290"/>
                    </a:ext>
                  </a:extLst>
                </a:gridCol>
                <a:gridCol w="4548982">
                  <a:extLst>
                    <a:ext uri="{9D8B030D-6E8A-4147-A177-3AD203B41FA5}">
                      <a16:colId xmlns="" xmlns:a16="http://schemas.microsoft.com/office/drawing/2014/main" val="3447438682"/>
                    </a:ext>
                  </a:extLst>
                </a:gridCol>
              </a:tblGrid>
              <a:tr h="60655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 ID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Citation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Successful Extraction?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Organism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for exclusion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8843249"/>
                  </a:ext>
                </a:extLst>
              </a:tr>
              <a:tr h="70931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Resilva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&amp; Pereira 2014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tephritid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fruit fly spp.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way to get temp profiles for varying temp treatments (naturally varying outdoor temps across locations and dates; MS followed up with author &amp; they did not collect temp data)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6754895"/>
                  </a:ext>
                </a:extLst>
              </a:tr>
              <a:tr h="24313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Klepsatel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al. 2013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Drosophila melanogaster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constant temperatures, only varying temperatures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14122174"/>
                  </a:ext>
                </a:extLst>
              </a:tr>
              <a:tr h="70931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Duncan et al. 2011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Paramecium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reported traits are not the kinds of traits we’d expect rate summation to work for (population-level emergent properties of many traits, e.g., population size, infection prevalence, probability of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exinction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 nor does rate summation come close to working based on visual inspection (bigger differences between varying vs. constant treatments than across mean temperatures).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14636203"/>
                  </a:ext>
                </a:extLst>
              </a:tr>
              <a:tr h="70931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Radmacher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&amp;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Strohm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2011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bee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 of the 3 fluctuating temperature treatments (10-15, 15-30, 20-35) were within the range of the 3 constant temperature treatments (17.5, 22.5, 27.5)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70874403"/>
                  </a:ext>
                </a:extLst>
              </a:tr>
              <a:tr h="70931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Seuffert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al. 2010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freshwater snail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Traits measured differently at constant and varying temperatures (proportion of time active vs. proportion of snails active); trait at varying temperatures not suitable for rate summation approach (proportion of snails)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30372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0617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32A15B-7E0E-7F45-826A-32F84258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Studies to include?</a:t>
            </a:r>
            <a:br>
              <a:rPr lang="en-US" dirty="0">
                <a:latin typeface="Avenir Roman" panose="02000503020000020003" pitchFamily="2" charset="0"/>
              </a:rPr>
            </a:br>
            <a:r>
              <a:rPr lang="en-US" sz="2500" dirty="0">
                <a:latin typeface="Avenir Roman" panose="02000503020000020003" pitchFamily="2" charset="0"/>
              </a:rPr>
              <a:t>See </a:t>
            </a:r>
            <a:r>
              <a:rPr lang="en-US" sz="2500" dirty="0" err="1">
                <a:latin typeface="Avenir Roman" panose="02000503020000020003" pitchFamily="2" charset="0"/>
              </a:rPr>
              <a:t>ExtractedDataNewStudies_MS.csv</a:t>
            </a:r>
            <a:r>
              <a:rPr lang="en-US" sz="2500" dirty="0">
                <a:latin typeface="Avenir Roman" panose="02000503020000020003" pitchFamily="2" charset="0"/>
              </a:rPr>
              <a:t> for corrected + </a:t>
            </a:r>
            <a:r>
              <a:rPr lang="en-US" sz="2500" dirty="0" err="1">
                <a:latin typeface="Avenir Roman" panose="02000503020000020003" pitchFamily="2" charset="0"/>
              </a:rPr>
              <a:t>subsetted</a:t>
            </a:r>
            <a:r>
              <a:rPr lang="en-US" sz="2500" dirty="0">
                <a:latin typeface="Avenir Roman" panose="02000503020000020003" pitchFamily="2" charset="0"/>
              </a:rPr>
              <a:t> data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8B16474B-2249-2445-90B2-6604150C6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811658"/>
              </p:ext>
            </p:extLst>
          </p:nvPr>
        </p:nvGraphicFramePr>
        <p:xfrm>
          <a:off x="737755" y="1839478"/>
          <a:ext cx="10716490" cy="4128735"/>
        </p:xfrm>
        <a:graphic>
          <a:graphicData uri="http://schemas.openxmlformats.org/drawingml/2006/table">
            <a:tbl>
              <a:tblPr/>
              <a:tblGrid>
                <a:gridCol w="791437">
                  <a:extLst>
                    <a:ext uri="{9D8B030D-6E8A-4147-A177-3AD203B41FA5}">
                      <a16:colId xmlns="" xmlns:a16="http://schemas.microsoft.com/office/drawing/2014/main" val="721282862"/>
                    </a:ext>
                  </a:extLst>
                </a:gridCol>
                <a:gridCol w="2153281">
                  <a:extLst>
                    <a:ext uri="{9D8B030D-6E8A-4147-A177-3AD203B41FA5}">
                      <a16:colId xmlns="" xmlns:a16="http://schemas.microsoft.com/office/drawing/2014/main" val="3001805368"/>
                    </a:ext>
                  </a:extLst>
                </a:gridCol>
                <a:gridCol w="1012469">
                  <a:extLst>
                    <a:ext uri="{9D8B030D-6E8A-4147-A177-3AD203B41FA5}">
                      <a16:colId xmlns="" xmlns:a16="http://schemas.microsoft.com/office/drawing/2014/main" val="2301873144"/>
                    </a:ext>
                  </a:extLst>
                </a:gridCol>
                <a:gridCol w="1847867">
                  <a:extLst>
                    <a:ext uri="{9D8B030D-6E8A-4147-A177-3AD203B41FA5}">
                      <a16:colId xmlns="" xmlns:a16="http://schemas.microsoft.com/office/drawing/2014/main" val="517092290"/>
                    </a:ext>
                  </a:extLst>
                </a:gridCol>
                <a:gridCol w="4911436">
                  <a:extLst>
                    <a:ext uri="{9D8B030D-6E8A-4147-A177-3AD203B41FA5}">
                      <a16:colId xmlns="" xmlns:a16="http://schemas.microsoft.com/office/drawing/2014/main" val="3447438682"/>
                    </a:ext>
                  </a:extLst>
                </a:gridCol>
              </a:tblGrid>
              <a:tr h="60655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 ID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Citation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Successful Extraction?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Organism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 for inclusion / temp profiles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8843249"/>
                  </a:ext>
                </a:extLst>
              </a:tr>
              <a:tr h="933123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Peng et al. 2014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fish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 think we can use a subset of the data (only 3 traits reflect processes averaged over time at the varying temperatures vs. instantaneous traits for fish acclimated at varying temperatures)</a:t>
                      </a:r>
                    </a:p>
                    <a:p>
                      <a:pPr rtl="0" fontAlgn="b"/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Temp profile: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 hours at 15, 4 hours transition up, 8 hours at 25, 4 hours transition down – I think we can assume something like: 8 hours at 15, 1 hour at 17, 1 hour at 19, 1 hour at 21, 1 hour at 23, 8 hours at 25, 1 hour at 23, 1 hour at 21, 1 hour at 19, 1 hour at 17.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39893265"/>
                  </a:ext>
                </a:extLst>
              </a:tr>
              <a:tr h="26171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Foray et al. 2014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parasitic wasp strains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 think we can use a subset of the data (1 out of the 3 fluctuating temp treatments)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Temp profile: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 hours at 25, 3 hours at 27, 3 hours at 29, 3 hours at 27, 3 hours at 25, 3 hours at 23, 3 hours at 21, 3 hours at 23.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77479714"/>
                  </a:ext>
                </a:extLst>
              </a:tr>
              <a:tr h="26171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Hilbeck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&amp; Kennedy 1998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beetle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It’s not ideal that they didn’t measure constant temp at the same mean temp as the variable treatment, but we can still test rate summation for dev. rate – we don’t even need to fit reaction norms, we can just use the values for 30 and 22. </a:t>
                      </a:r>
                    </a:p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 profile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8 hours at 30, 16 hours at 22 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27560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248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32A15B-7E0E-7F45-826A-32F84258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Studies Marta is still working on</a:t>
            </a:r>
            <a:endParaRPr lang="en-US" sz="2500" dirty="0">
              <a:latin typeface="Avenir Roman" panose="02000503020000020003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E38BBC37-EFFD-3A42-895C-3830178CE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593943"/>
              </p:ext>
            </p:extLst>
          </p:nvPr>
        </p:nvGraphicFramePr>
        <p:xfrm>
          <a:off x="838200" y="1825625"/>
          <a:ext cx="10716490" cy="2067911"/>
        </p:xfrm>
        <a:graphic>
          <a:graphicData uri="http://schemas.openxmlformats.org/drawingml/2006/table">
            <a:tbl>
              <a:tblPr/>
              <a:tblGrid>
                <a:gridCol w="791437">
                  <a:extLst>
                    <a:ext uri="{9D8B030D-6E8A-4147-A177-3AD203B41FA5}">
                      <a16:colId xmlns="" xmlns:a16="http://schemas.microsoft.com/office/drawing/2014/main" val="2541977004"/>
                    </a:ext>
                  </a:extLst>
                </a:gridCol>
                <a:gridCol w="2153281">
                  <a:extLst>
                    <a:ext uri="{9D8B030D-6E8A-4147-A177-3AD203B41FA5}">
                      <a16:colId xmlns="" xmlns:a16="http://schemas.microsoft.com/office/drawing/2014/main" val="1318359110"/>
                    </a:ext>
                  </a:extLst>
                </a:gridCol>
                <a:gridCol w="1012469">
                  <a:extLst>
                    <a:ext uri="{9D8B030D-6E8A-4147-A177-3AD203B41FA5}">
                      <a16:colId xmlns="" xmlns:a16="http://schemas.microsoft.com/office/drawing/2014/main" val="3849265410"/>
                    </a:ext>
                  </a:extLst>
                </a:gridCol>
                <a:gridCol w="2210321">
                  <a:extLst>
                    <a:ext uri="{9D8B030D-6E8A-4147-A177-3AD203B41FA5}">
                      <a16:colId xmlns="" xmlns:a16="http://schemas.microsoft.com/office/drawing/2014/main" val="3917857248"/>
                    </a:ext>
                  </a:extLst>
                </a:gridCol>
                <a:gridCol w="4548982">
                  <a:extLst>
                    <a:ext uri="{9D8B030D-6E8A-4147-A177-3AD203B41FA5}">
                      <a16:colId xmlns="" xmlns:a16="http://schemas.microsoft.com/office/drawing/2014/main" val="3781954983"/>
                    </a:ext>
                  </a:extLst>
                </a:gridCol>
              </a:tblGrid>
              <a:tr h="60655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 ID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Citation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Successful Extraction?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Organism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for exclusion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9618595"/>
                  </a:ext>
                </a:extLst>
              </a:tr>
              <a:tr h="26171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Zhao et al. 2014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aphid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 might be able to use this one – it depends on finding and digitizing the original constant temperature traits (from other publications) instead of the predicted model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49004697"/>
                  </a:ext>
                </a:extLst>
              </a:tr>
              <a:tr h="26171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KM/CM unpublished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An.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stephensi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55544377"/>
                  </a:ext>
                </a:extLst>
              </a:tr>
              <a:tr h="26171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Paaijmans et al. 2010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An.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stephensi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b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39203221"/>
                  </a:ext>
                </a:extLst>
              </a:tr>
              <a:tr h="26171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Paaijmans et al. 2013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An.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stephensi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46650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227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8412-7DCF-F544-9A7D-3F6F2EF86FA9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158" y="2724490"/>
            <a:ext cx="2140087" cy="1605066"/>
          </a:xfrm>
          <a:prstGeom prst="ellipse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941" y="2951721"/>
            <a:ext cx="2186778" cy="1214877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7197" y="3061378"/>
            <a:ext cx="1718823" cy="931290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36738" b="17163"/>
          <a:stretch/>
        </p:blipFill>
        <p:spPr>
          <a:xfrm>
            <a:off x="70129" y="3061378"/>
            <a:ext cx="2005470" cy="1232676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6330" y="3050621"/>
            <a:ext cx="2286753" cy="1311072"/>
          </a:xfrm>
          <a:prstGeom prst="ellipse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72884" y="457200"/>
            <a:ext cx="7025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Dataset </a:t>
            </a:r>
            <a:r>
              <a:rPr lang="mr-IN" sz="2800" dirty="0" smtClean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15 studies, ectotherms</a:t>
            </a:r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1" name="Shape 325"/>
          <p:cNvPicPr preferRelativeResize="0"/>
          <p:nvPr/>
        </p:nvPicPr>
        <p:blipFill rotWithShape="1">
          <a:blip r:embed="rId7">
            <a:alphaModFix/>
          </a:blip>
          <a:srcRect t="18" b="3637"/>
          <a:stretch/>
        </p:blipFill>
        <p:spPr>
          <a:xfrm rot="5400000">
            <a:off x="4441313" y="2722796"/>
            <a:ext cx="1547478" cy="1637382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5018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118"/>
            <a:ext cx="12192000" cy="609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514" y="0"/>
            <a:ext cx="2345961" cy="23459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17420" y="205740"/>
            <a:ext cx="6137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Temperature time series</a:t>
            </a:r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08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5125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#102: Bernhardt et al. 2018, green algae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389"/>
          <a:stretch/>
        </p:blipFill>
        <p:spPr>
          <a:xfrm>
            <a:off x="1415471" y="1466641"/>
            <a:ext cx="9499600" cy="5391359"/>
          </a:xfrm>
          <a:prstGeom prst="rect">
            <a:avLst/>
          </a:prstGeom>
        </p:spPr>
      </p:pic>
      <p:pic>
        <p:nvPicPr>
          <p:cNvPr id="4" name="Shape 325"/>
          <p:cNvPicPr preferRelativeResize="0"/>
          <p:nvPr/>
        </p:nvPicPr>
        <p:blipFill rotWithShape="1">
          <a:blip r:embed="rId3">
            <a:alphaModFix/>
          </a:blip>
          <a:srcRect t="18" b="3637"/>
          <a:stretch/>
        </p:blipFill>
        <p:spPr>
          <a:xfrm rot="5400000">
            <a:off x="9987871" y="982954"/>
            <a:ext cx="1547478" cy="1637382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58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" y="2206469"/>
            <a:ext cx="12192000" cy="406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067" y="828654"/>
            <a:ext cx="2345961" cy="23459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3374" y="2116529"/>
            <a:ext cx="46919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latin typeface="Helvetica Light" charset="0"/>
                <a:ea typeface="Helvetica Light" charset="0"/>
                <a:cs typeface="Helvetica Light" charset="0"/>
              </a:rPr>
              <a:t>South USA (25.76 °N)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8820" y="2116529"/>
            <a:ext cx="46919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North USA (39.89 °N)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2116112" y="3634077"/>
            <a:ext cx="46919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Reproductive rate (eggs/day)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5125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#111: Cooper et al. 2010, fruit fly (</a:t>
            </a:r>
            <a:r>
              <a:rPr lang="en-US" sz="3000" i="1" dirty="0">
                <a:latin typeface="Avenir Roman" panose="02000503020000020003" pitchFamily="2" charset="0"/>
              </a:rPr>
              <a:t>D. melanogaster</a:t>
            </a:r>
            <a:r>
              <a:rPr lang="en-US" sz="3000" dirty="0">
                <a:latin typeface="Avenir Roman" panose="02000503020000020003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602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769</Words>
  <Application>Microsoft Macintosh PowerPoint</Application>
  <PresentationFormat>Widescreen</PresentationFormat>
  <Paragraphs>101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Avenir Roman</vt:lpstr>
      <vt:lpstr>Calibri</vt:lpstr>
      <vt:lpstr>Calibri Light</vt:lpstr>
      <vt:lpstr>Helvetica Light</vt:lpstr>
      <vt:lpstr>Arial</vt:lpstr>
      <vt:lpstr>Office Theme</vt:lpstr>
      <vt:lpstr>VectorBiTE  Temperature Variation  Working Group</vt:lpstr>
      <vt:lpstr>Outline</vt:lpstr>
      <vt:lpstr>Excluded studies</vt:lpstr>
      <vt:lpstr>Studies to include? See ExtractedDataNewStudies_MS.csv for corrected + subsetted data</vt:lpstr>
      <vt:lpstr>Studies Marta is still working on</vt:lpstr>
      <vt:lpstr>PowerPoint Presentation</vt:lpstr>
      <vt:lpstr>PowerPoint Presentation</vt:lpstr>
      <vt:lpstr>Study #102: Bernhardt et al. 2018, green algae</vt:lpstr>
      <vt:lpstr>Study #111: Cooper et al. 2010, fruit fly (D. melanogaster)</vt:lpstr>
      <vt:lpstr>Study #168: Shrode &amp; Gerking 1977, fish</vt:lpstr>
      <vt:lpstr>Study #119: Pushkar et al. 2010, tilapia &amp; water lettuce</vt:lpstr>
      <vt:lpstr>Study #150: Du &amp; Ji 2003, turtle</vt:lpstr>
      <vt:lpstr>Study #159: Petavy et al. 2001, fruit flies  (2 D. species, male and female, 2 collection locations, winglength and thorax length)</vt:lpstr>
      <vt:lpstr>Study #NA: Kingsolver et al. 2015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VectorBiTE  Temperature Variation  Working Group</dc:title>
  <dc:creator>Marta S. Shocket</dc:creator>
  <cp:lastModifiedBy>Joey Bernhardt</cp:lastModifiedBy>
  <cp:revision>49</cp:revision>
  <dcterms:created xsi:type="dcterms:W3CDTF">2019-06-11T20:03:46Z</dcterms:created>
  <dcterms:modified xsi:type="dcterms:W3CDTF">2019-06-19T20:27:40Z</dcterms:modified>
</cp:coreProperties>
</file>